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99" r:id="rId19"/>
    <p:sldId id="300" r:id="rId20"/>
    <p:sldId id="301" r:id="rId21"/>
    <p:sldId id="302" r:id="rId22"/>
    <p:sldId id="303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8" r:id="rId55"/>
    <p:sldId id="297" r:id="rId56"/>
  </p:sldIdLst>
  <p:sldSz cx="12192000" cy="6858000"/>
  <p:notesSz cx="7559675" cy="106918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17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cxn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cxn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cxn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cxn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cxn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cxn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" name="Group 8"/>
          <p:cNvGrpSpPr/>
          <p:nvPr/>
        </p:nvGrpSpPr>
        <p:grpSpPr>
          <a:xfrm>
            <a:off x="546120" y="-4680"/>
            <a:ext cx="5012640" cy="6860520"/>
            <a:chOff x="546120" y="-4680"/>
            <a:chExt cx="5012640" cy="6860520"/>
          </a:xfrm>
        </p:grpSpPr>
        <p:sp>
          <p:nvSpPr>
            <p:cNvPr id="8" name="CustomShape 9"/>
            <p:cNvSpPr/>
            <p:nvPr/>
          </p:nvSpPr>
          <p:spPr>
            <a:xfrm>
              <a:off x="984240" y="-4680"/>
              <a:ext cx="1061640" cy="2780640"/>
            </a:xfrm>
            <a:custGeom>
              <a:avLst/>
              <a:gdLst/>
              <a:ahLst/>
              <a:cxnLst/>
              <a:rect l="l" t="t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546120" y="-4680"/>
              <a:ext cx="1032840" cy="2671200"/>
            </a:xfrm>
            <a:custGeom>
              <a:avLst/>
              <a:gdLst/>
              <a:ahLst/>
              <a:cxnLst/>
              <a:rect l="l" t="t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546120" y="2583000"/>
              <a:ext cx="2691720" cy="4272840"/>
            </a:xfrm>
            <a:custGeom>
              <a:avLst/>
              <a:gdLst/>
              <a:ahLst/>
              <a:cxnLst/>
              <a:rect l="l" t="t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988920" y="2692440"/>
              <a:ext cx="3330000" cy="4163400"/>
            </a:xfrm>
            <a:custGeom>
              <a:avLst/>
              <a:gdLst/>
              <a:ahLst/>
              <a:cxnLst/>
              <a:rect l="l" t="t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984240" y="2687760"/>
              <a:ext cx="4574520" cy="4168080"/>
            </a:xfrm>
            <a:custGeom>
              <a:avLst/>
              <a:gdLst/>
              <a:ahLst/>
              <a:cxnLst/>
              <a:rect l="l" t="t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546120" y="2577960"/>
              <a:ext cx="3582360" cy="4277880"/>
            </a:xfrm>
            <a:custGeom>
              <a:avLst/>
              <a:gdLst/>
              <a:ahLst/>
              <a:cxnLst/>
              <a:rect l="l" t="t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ja-JP" sz="4400" b="0" strike="noStrike" spc="-1">
                <a:latin typeface="Arial"/>
              </a:rPr>
              <a:t>タイトルテキストの書式を編集するにはクリックします。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3200" b="0" strike="noStrike" spc="-1">
                <a:latin typeface="Arial"/>
              </a:rPr>
              <a:t>アウトラインテキストの書式を編集するにはクリックします。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2</a:t>
            </a:r>
            <a:r>
              <a:rPr lang="ja-JP" sz="2800" b="0" strike="noStrike" spc="-1">
                <a:latin typeface="Arial"/>
              </a:rPr>
              <a:t>レベル目のアウトライン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3</a:t>
            </a:r>
            <a:r>
              <a:rPr lang="ja-JP" sz="2400" b="0" strike="noStrike" spc="-1">
                <a:latin typeface="Arial"/>
              </a:rPr>
              <a:t>レベル目のアウトライン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4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5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6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7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53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cxn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cxn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cxn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cxn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cxn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cxn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ja-JP" sz="4400" b="0" strike="noStrike" spc="-1">
                <a:latin typeface="Arial"/>
              </a:rPr>
              <a:t>タイトルテキストの書式を編集するにはクリックします。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3200" b="0" strike="noStrike" spc="-1">
                <a:latin typeface="Arial"/>
              </a:rPr>
              <a:t>アウトラインテキストの書式を編集するにはクリックします。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2</a:t>
            </a:r>
            <a:r>
              <a:rPr lang="ja-JP" sz="2800" b="0" strike="noStrike" spc="-1">
                <a:latin typeface="Arial"/>
              </a:rPr>
              <a:t>レベル目のアウトライン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3</a:t>
            </a:r>
            <a:r>
              <a:rPr lang="ja-JP" sz="2400" b="0" strike="noStrike" spc="-1">
                <a:latin typeface="Arial"/>
              </a:rPr>
              <a:t>レベル目のアウトライン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4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5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6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7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98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cxn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cxn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cxn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cxn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cxn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cxn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ja-JP" sz="4400" b="0" strike="noStrike" spc="-1">
                <a:latin typeface="Arial"/>
              </a:rPr>
              <a:t>タイトルテキストの書式を編集するにはクリックします。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3200" b="0" strike="noStrike" spc="-1">
                <a:latin typeface="Arial"/>
              </a:rPr>
              <a:t>アウトラインテキストの書式を編集するにはクリックします。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2</a:t>
            </a:r>
            <a:r>
              <a:rPr lang="ja-JP" sz="2800" b="0" strike="noStrike" spc="-1">
                <a:latin typeface="Arial"/>
              </a:rPr>
              <a:t>レベル目のアウトライン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3</a:t>
            </a:r>
            <a:r>
              <a:rPr lang="ja-JP" sz="2400" b="0" strike="noStrike" spc="-1">
                <a:latin typeface="Arial"/>
              </a:rPr>
              <a:t>レベル目のアウトライン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4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5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6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7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143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cxn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cxn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cxn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cxn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cxn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cxn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ja-JP" sz="4400" b="0" strike="noStrike" spc="-1">
                <a:latin typeface="Arial"/>
              </a:rPr>
              <a:t>タイトルテキストの書式を編集するにはクリックします。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3200" b="0" strike="noStrike" spc="-1">
                <a:latin typeface="Arial"/>
              </a:rPr>
              <a:t>アウトラインテキストの書式を編集するにはクリックします。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2</a:t>
            </a:r>
            <a:r>
              <a:rPr lang="ja-JP" sz="2800" b="0" strike="noStrike" spc="-1">
                <a:latin typeface="Arial"/>
              </a:rPr>
              <a:t>レベル目のアウトライン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3</a:t>
            </a:r>
            <a:r>
              <a:rPr lang="ja-JP" sz="2400" b="0" strike="noStrike" spc="-1">
                <a:latin typeface="Arial"/>
              </a:rPr>
              <a:t>レベル目のアウトライン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4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5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6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7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188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cxn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cxn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cxn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cxn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cxn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cxn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ja-JP" sz="4400" b="0" strike="noStrike" spc="-1">
                <a:latin typeface="Arial"/>
              </a:rPr>
              <a:t>タイトルテキストの書式を編集するにはクリックします。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9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3200" b="0" strike="noStrike" spc="-1">
                <a:latin typeface="Arial"/>
              </a:rPr>
              <a:t>アウトラインテキストの書式を編集するにはクリックします。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2</a:t>
            </a:r>
            <a:r>
              <a:rPr lang="ja-JP" sz="2800" b="0" strike="noStrike" spc="-1">
                <a:latin typeface="Arial"/>
              </a:rPr>
              <a:t>レベル目のアウトライン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3</a:t>
            </a:r>
            <a:r>
              <a:rPr lang="ja-JP" sz="2400" b="0" strike="noStrike" spc="-1">
                <a:latin typeface="Arial"/>
              </a:rPr>
              <a:t>レベル目のアウトライン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4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5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6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7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233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cxn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cxn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cxn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cxn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cxn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cxn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ja-JP" sz="4400" b="0" strike="noStrike" spc="-1">
                <a:latin typeface="Arial"/>
              </a:rPr>
              <a:t>タイトルテキストの書式を編集するにはクリックします。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3200" b="0" strike="noStrike" spc="-1">
                <a:latin typeface="Arial"/>
              </a:rPr>
              <a:t>アウトラインテキストの書式を編集するにはクリックします。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2</a:t>
            </a:r>
            <a:r>
              <a:rPr lang="ja-JP" sz="2800" b="0" strike="noStrike" spc="-1">
                <a:latin typeface="Arial"/>
              </a:rPr>
              <a:t>レベル目のアウトライン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3</a:t>
            </a:r>
            <a:r>
              <a:rPr lang="ja-JP" sz="2400" b="0" strike="noStrike" spc="-1">
                <a:latin typeface="Arial"/>
              </a:rPr>
              <a:t>レベル目のアウトライン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4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5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6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7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278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cxn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cxn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cxn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cxn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cxn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cxn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ja-JP" sz="4400" b="0" strike="noStrike" spc="-1">
                <a:latin typeface="Arial"/>
              </a:rPr>
              <a:t>タイトルテキストの書式を編集するにはクリックします。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8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3200" b="0" strike="noStrike" spc="-1">
                <a:latin typeface="Arial"/>
              </a:rPr>
              <a:t>アウトラインテキストの書式を編集するにはクリックします。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2</a:t>
            </a:r>
            <a:r>
              <a:rPr lang="ja-JP" sz="2800" b="0" strike="noStrike" spc="-1">
                <a:latin typeface="Arial"/>
              </a:rPr>
              <a:t>レベル目のアウトライン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3</a:t>
            </a:r>
            <a:r>
              <a:rPr lang="ja-JP" sz="2400" b="0" strike="noStrike" spc="-1">
                <a:latin typeface="Arial"/>
              </a:rPr>
              <a:t>レベル目のアウトライン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4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5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6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7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323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cxn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cxn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cxn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cxn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cxn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cxn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ja-JP" sz="4400" b="0" strike="noStrike" spc="-1">
                <a:latin typeface="Arial"/>
              </a:rPr>
              <a:t>タイトルテキストの書式を編集するにはクリックします。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3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3200" b="0" strike="noStrike" spc="-1">
                <a:latin typeface="Arial"/>
              </a:rPr>
              <a:t>アウトラインテキストの書式を編集するにはクリックします。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2</a:t>
            </a:r>
            <a:r>
              <a:rPr lang="ja-JP" sz="2800" b="0" strike="noStrike" spc="-1">
                <a:latin typeface="Arial"/>
              </a:rPr>
              <a:t>レベル目のアウトライン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3</a:t>
            </a:r>
            <a:r>
              <a:rPr lang="ja-JP" sz="2400" b="0" strike="noStrike" spc="-1">
                <a:latin typeface="Arial"/>
              </a:rPr>
              <a:t>レベル目のアウトライン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4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5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6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7</a:t>
            </a:r>
            <a:r>
              <a:rPr lang="ja-JP" sz="2000" b="0" strike="noStrike" spc="-1">
                <a:latin typeface="Arial"/>
              </a:rPr>
              <a:t>レベル目のアウトライン</a:t>
            </a:r>
            <a:endParaRPr lang="en-US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agakiSota/RobotTest.git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876320" y="5486400"/>
            <a:ext cx="9141840" cy="7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lang="en-US" sz="2100" b="0" strike="noStrike" spc="-1" dirty="0">
                <a:solidFill>
                  <a:srgbClr val="000000"/>
                </a:solidFill>
                <a:latin typeface="+mj-ea"/>
                <a:ea typeface="+mj-ea"/>
              </a:rPr>
              <a:t>GT2 4</a:t>
            </a:r>
            <a:r>
              <a:rPr lang="ja-JP" sz="2100" b="0" strike="noStrike" spc="-1" dirty="0">
                <a:solidFill>
                  <a:srgbClr val="000000"/>
                </a:solidFill>
                <a:latin typeface="+mj-ea"/>
                <a:ea typeface="+mj-ea"/>
              </a:rPr>
              <a:t>番 稲垣颯太</a:t>
            </a:r>
            <a:endParaRPr lang="en-US" sz="2100" b="0" strike="noStrike" spc="-1" dirty="0">
              <a:latin typeface="+mj-ea"/>
              <a:ea typeface="+mj-ea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2564280" y="2551680"/>
            <a:ext cx="88196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5400" b="1" strike="noStrike" spc="-1">
                <a:solidFill>
                  <a:srgbClr val="000000"/>
                </a:solidFill>
                <a:latin typeface="Arial"/>
                <a:ea typeface="DejaVu Sans"/>
              </a:rPr>
              <a:t>ロボットゲームでの</a:t>
            </a:r>
            <a:r>
              <a:t/>
            </a:r>
            <a:br/>
            <a:r>
              <a:rPr lang="ja-JP" sz="5400" b="1" strike="noStrike" spc="-1">
                <a:solidFill>
                  <a:srgbClr val="000000"/>
                </a:solidFill>
                <a:latin typeface="Arial"/>
                <a:ea typeface="DejaVu Sans"/>
              </a:rPr>
              <a:t>リアル感のある機体の挙動</a:t>
            </a:r>
            <a:endParaRPr lang="en-US" sz="5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ロボットゲームとは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1484280" y="829440"/>
            <a:ext cx="10567800" cy="23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85840" indent="-2836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800" b="0" strike="noStrike" spc="-1">
                <a:solidFill>
                  <a:srgbClr val="000000"/>
                </a:solidFill>
                <a:latin typeface="Corbel"/>
                <a:ea typeface="DejaVu Sans"/>
              </a:rPr>
              <a:t>その名のとおり</a:t>
            </a:r>
            <a:r>
              <a:rPr lang="en-US" sz="2800" b="0" strike="noStrike" spc="-1">
                <a:solidFill>
                  <a:srgbClr val="000000"/>
                </a:solidFill>
                <a:latin typeface="Corbel"/>
                <a:ea typeface="DejaVu Sans"/>
              </a:rPr>
              <a:t>”</a:t>
            </a:r>
            <a:r>
              <a:rPr lang="ja-JP" sz="2800" b="1" strike="noStrike" spc="-1">
                <a:solidFill>
                  <a:srgbClr val="000000"/>
                </a:solidFill>
                <a:latin typeface="Corbel"/>
                <a:ea typeface="DejaVu Sans"/>
              </a:rPr>
              <a:t>ロボット</a:t>
            </a:r>
            <a:r>
              <a:rPr lang="en-US" sz="2800" b="0" strike="noStrike" spc="-1">
                <a:solidFill>
                  <a:srgbClr val="000000"/>
                </a:solidFill>
                <a:latin typeface="Corbel"/>
                <a:ea typeface="DejaVu Sans"/>
              </a:rPr>
              <a:t>”を操作して戦う”</a:t>
            </a:r>
            <a:r>
              <a:rPr lang="ja-JP" sz="2800" b="1" strike="noStrike" spc="-1">
                <a:solidFill>
                  <a:srgbClr val="000000"/>
                </a:solidFill>
                <a:latin typeface="Corbel"/>
                <a:ea typeface="DejaVu Sans"/>
              </a:rPr>
              <a:t>ゲーム</a:t>
            </a:r>
            <a:r>
              <a:rPr lang="en-US" sz="2800" b="0" strike="noStrike" spc="-1">
                <a:solidFill>
                  <a:srgbClr val="000000"/>
                </a:solidFill>
                <a:latin typeface="Corbel"/>
                <a:ea typeface="DejaVu Sans"/>
              </a:rPr>
              <a:t>”</a:t>
            </a:r>
            <a:endParaRPr lang="en-US" sz="28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800" b="0" strike="noStrike" spc="-1">
                <a:solidFill>
                  <a:srgbClr val="000000"/>
                </a:solidFill>
                <a:latin typeface="Corbel"/>
                <a:ea typeface="DejaVu Sans"/>
              </a:rPr>
              <a:t>ここで言うロボットとは工業機械のことではなく、</a:t>
            </a:r>
            <a:r>
              <a:rPr lang="en-US" sz="2800" b="0" strike="noStrike" spc="-1">
                <a:solidFill>
                  <a:srgbClr val="000000"/>
                </a:solidFill>
                <a:latin typeface="Corbel"/>
                <a:ea typeface="DejaVu Sans"/>
              </a:rPr>
              <a:t>SF</a:t>
            </a:r>
            <a:r>
              <a:rPr lang="ja-JP" sz="2800" b="0" strike="noStrike" spc="-1">
                <a:solidFill>
                  <a:srgbClr val="000000"/>
                </a:solidFill>
                <a:latin typeface="Corbel"/>
                <a:ea typeface="DejaVu Sans"/>
              </a:rPr>
              <a:t>作品とかに出てくるロボットを指す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07" name="Picture 2" descr="産業用ロボットはどんな構造？ロボットアームが動く仕組みを徹底解説 | XYZ | 川崎重工業株式会社"/>
          <p:cNvPicPr/>
          <p:nvPr/>
        </p:nvPicPr>
        <p:blipFill>
          <a:blip r:embed="rId2"/>
          <a:stretch/>
        </p:blipFill>
        <p:spPr>
          <a:xfrm>
            <a:off x="1484280" y="3518640"/>
            <a:ext cx="3902040" cy="2191320"/>
          </a:xfrm>
          <a:prstGeom prst="rect">
            <a:avLst/>
          </a:prstGeom>
          <a:ln>
            <a:noFill/>
          </a:ln>
        </p:spPr>
      </p:pic>
      <p:pic>
        <p:nvPicPr>
          <p:cNvPr id="408" name="Picture 4" descr="デモンエクスマキナ 情報まとめ - ゲームウィズ(GameWith)"/>
          <p:cNvPicPr/>
          <p:nvPr/>
        </p:nvPicPr>
        <p:blipFill>
          <a:blip r:embed="rId3"/>
          <a:stretch/>
        </p:blipFill>
        <p:spPr>
          <a:xfrm>
            <a:off x="6878520" y="3518640"/>
            <a:ext cx="4177440" cy="2192040"/>
          </a:xfrm>
          <a:prstGeom prst="rect">
            <a:avLst/>
          </a:prstGeom>
          <a:ln>
            <a:noFill/>
          </a:ln>
        </p:spPr>
      </p:pic>
      <p:sp>
        <p:nvSpPr>
          <p:cNvPr id="409" name="CustomShape 3"/>
          <p:cNvSpPr/>
          <p:nvPr/>
        </p:nvSpPr>
        <p:spPr>
          <a:xfrm>
            <a:off x="1090080" y="2004480"/>
            <a:ext cx="4797000" cy="5118840"/>
          </a:xfrm>
          <a:prstGeom prst="mathMultiply">
            <a:avLst>
              <a:gd name="adj1" fmla="val 4924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4"/>
          <p:cNvSpPr/>
          <p:nvPr/>
        </p:nvSpPr>
        <p:spPr>
          <a:xfrm>
            <a:off x="6998760" y="2629080"/>
            <a:ext cx="4227120" cy="4227120"/>
          </a:xfrm>
          <a:prstGeom prst="donut">
            <a:avLst>
              <a:gd name="adj" fmla="val 4998"/>
            </a:avLst>
          </a:prstGeom>
          <a:ln cap="rnd"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11" name="CustomShape 5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12" name="CustomShape 6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9EB0F74-70D6-4C1C-93CA-98341A21915F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626480" y="2579040"/>
            <a:ext cx="8950666" cy="14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ロボットゲーム</a:t>
            </a:r>
            <a:r>
              <a:rPr lang="ja-JP" altLang="en-US" sz="7200" b="1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の歴史</a:t>
            </a:r>
            <a:endParaRPr lang="en-US" sz="7200" b="0" strike="noStrike" spc="-1" dirty="0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D004768-58FE-4B23-BBD9-9281E01D2F9D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754815" y="3870734"/>
            <a:ext cx="27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スーパー尺稼ぎタイム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42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ロボットゲーム</a:t>
            </a:r>
            <a:r>
              <a:rPr lang="ja-JP" altLang="en-US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の歴史　</a:t>
            </a:r>
            <a:r>
              <a:rPr lang="en-US" altLang="ja-JP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1980</a:t>
            </a:r>
            <a:r>
              <a:rPr lang="ja-JP" altLang="en-US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年代</a:t>
            </a:r>
            <a:endParaRPr lang="en-US" sz="4400" b="0" strike="noStrike" spc="-1" dirty="0">
              <a:latin typeface="+mj-ea"/>
              <a:ea typeface="+mj-ea"/>
            </a:endParaRPr>
          </a:p>
        </p:txBody>
      </p:sp>
      <p:sp>
        <p:nvSpPr>
          <p:cNvPr id="411" name="CustomShape 5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12" name="CustomShape 6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9EB0F74-70D6-4C1C-93CA-98341A21915F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050" name="Picture 2" descr="バンダイ・アルカディア 機動戦士ガンダム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28" y="1174596"/>
            <a:ext cx="2339074" cy="1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バンダイ・アルカディア 超時空要塞マクロス -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753" y="3701044"/>
            <a:ext cx="3113066" cy="23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グループ化 1"/>
          <p:cNvGrpSpPr/>
          <p:nvPr/>
        </p:nvGrpSpPr>
        <p:grpSpPr>
          <a:xfrm>
            <a:off x="4422531" y="1189234"/>
            <a:ext cx="5375889" cy="2133601"/>
            <a:chOff x="4747846" y="1510751"/>
            <a:chExt cx="5375889" cy="2133601"/>
          </a:xfrm>
        </p:grpSpPr>
        <p:pic>
          <p:nvPicPr>
            <p:cNvPr id="2054" name="Picture 6" descr="伝説のゲーム『トランスフォーマー コンボイの謎』クリアしても解けなかった謎の真相とは | マグミクス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846" y="1510751"/>
              <a:ext cx="2937489" cy="21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トランスフォーマー コンボイの謎 - アニヲタWiki(仮) - atwiki（アットウィキ）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335" y="1510751"/>
              <a:ext cx="2438400" cy="213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0" name="Picture 12" descr="機動戦士Ζガンダム ホットスクランブル - ゲームカタログ@Wiki ～名作からクソゲーまで～ - atwiki（アットウィキ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744" y="3508162"/>
            <a:ext cx="1940899" cy="28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98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ロボットゲーム</a:t>
            </a:r>
            <a:r>
              <a:rPr lang="ja-JP" altLang="en-US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の歴史　</a:t>
            </a:r>
            <a:r>
              <a:rPr lang="en-US" altLang="ja-JP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1990</a:t>
            </a:r>
            <a:r>
              <a:rPr lang="ja-JP" altLang="en-US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年代</a:t>
            </a:r>
            <a:endParaRPr lang="en-US" sz="4400" b="0" strike="noStrike" spc="-1" dirty="0">
              <a:latin typeface="+mj-ea"/>
              <a:ea typeface="+mj-ea"/>
            </a:endParaRPr>
          </a:p>
        </p:txBody>
      </p:sp>
      <p:sp>
        <p:nvSpPr>
          <p:cNvPr id="411" name="CustomShape 5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12" name="CustomShape 6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9EB0F74-70D6-4C1C-93CA-98341A21915F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078" name="Picture 6" descr="駿河屋 -&lt;中古&gt;重装機兵ヴァルケン（スーパーファミコン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2" y="396755"/>
            <a:ext cx="1447089" cy="26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電脳戦機バーチャロン シリーズ公式サイト / CYBER TROOPERS VIRTUAL-ON SERIES OFFICIAL 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277" y="396755"/>
            <a:ext cx="2202069" cy="312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ジョイメカファイト』、『超惑星戦記 メタファイト』、『リンクの冒険』がSwitchに。1月16日配信の“ファミリーコンピュータ Nintendo  Switch Online”追加タイトルが判明 - ファミ通.c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777" y="825464"/>
            <a:ext cx="1810549" cy="25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mazon | ゼノギアス | ゲームソフ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65" y="1143437"/>
            <a:ext cx="2199423" cy="17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mazon | SDガンダム GGENERATION-F | ゲームソフ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867" y="3791368"/>
            <a:ext cx="2215479" cy="21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初代『スーパーロボット大戦』が発売された日。アニメのロボットがクロスオーバーして戦う超人気シリーズはゲームボーイで始まった【今日は何の日？】 -  ファミ通.co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81" y="3218305"/>
            <a:ext cx="1922586" cy="221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楽天市場】セガサターン ガンダム ソフトの通販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445" y="3378995"/>
            <a:ext cx="2061522" cy="179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Amazon | カスタムロボ | ゲームソフト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35" y="4100769"/>
            <a:ext cx="1615055" cy="22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4646077" y="1957633"/>
            <a:ext cx="2807111" cy="3182376"/>
            <a:chOff x="1626211" y="2994076"/>
            <a:chExt cx="2307181" cy="2676513"/>
          </a:xfrm>
        </p:grpSpPr>
        <p:pic>
          <p:nvPicPr>
            <p:cNvPr id="3076" name="Picture 4" descr="アーマード・コア』で鷲掴みにされたロボット好きの心。20年前あの瞬間から俺らはレイヴンだ【周年連載】 - 電撃オンライン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6211" y="2994076"/>
              <a:ext cx="2307181" cy="2307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2246314" y="5301257"/>
              <a:ext cx="1459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(</a:t>
              </a:r>
              <a:r>
                <a:rPr kumimoji="1" lang="ja-JP" altLang="en-US" dirty="0" smtClean="0"/>
                <a:t>新作は</a:t>
              </a:r>
              <a:r>
                <a:rPr kumimoji="1" lang="ja-JP" altLang="en-US" dirty="0" err="1" smtClean="0"/>
                <a:t>よ</a:t>
              </a:r>
              <a:r>
                <a:rPr kumimoji="1" lang="en-US" altLang="ja-JP" dirty="0" smtClean="0"/>
                <a:t>)</a:t>
              </a:r>
              <a:endParaRPr kumimoji="1" lang="ja-JP" altLang="en-US" dirty="0"/>
            </a:p>
          </p:txBody>
        </p:sp>
      </p:grpSp>
      <p:pic>
        <p:nvPicPr>
          <p:cNvPr id="2050" name="Picture 2" descr="TAS】GUNDAM 0079 THE WAR FOR EARTH 00:29:25 - ニコニコ動画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99" y="5586677"/>
            <a:ext cx="1504353" cy="112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5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ロボットゲーム</a:t>
            </a:r>
            <a:r>
              <a:rPr lang="ja-JP" altLang="en-US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の歴史　</a:t>
            </a:r>
            <a:r>
              <a:rPr lang="en-US" altLang="ja-JP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2000</a:t>
            </a:r>
            <a:r>
              <a:rPr lang="ja-JP" altLang="en-US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年代</a:t>
            </a:r>
            <a:endParaRPr lang="en-US" sz="4400" b="0" strike="noStrike" spc="-1" dirty="0">
              <a:latin typeface="+mj-ea"/>
              <a:ea typeface="+mj-ea"/>
            </a:endParaRPr>
          </a:p>
        </p:txBody>
      </p:sp>
      <p:sp>
        <p:nvSpPr>
          <p:cNvPr id="411" name="CustomShape 5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12" name="CustomShape 6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9EB0F74-70D6-4C1C-93CA-98341A21915F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4100" name="Picture 4" descr="Amazon | 超操縦メカ MG | ゲームソフ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68" y="938520"/>
            <a:ext cx="2344269" cy="212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405" y="4376056"/>
            <a:ext cx="2466975" cy="1847850"/>
          </a:xfrm>
          <a:prstGeom prst="rect">
            <a:avLst/>
          </a:prstGeom>
        </p:spPr>
      </p:pic>
      <p:pic>
        <p:nvPicPr>
          <p:cNvPr id="4098" name="Picture 2" descr="Amazon | 機動戦士ガンダム 連邦VS.ジオン DX | ゲーム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770" y="1117989"/>
            <a:ext cx="2192477" cy="311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戦場の絆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931" y="927974"/>
            <a:ext cx="3395425" cy="219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mazon | ガンダム無双 - PS3 | ゲームソフ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853" y="1634836"/>
            <a:ext cx="1936242" cy="225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mazon | ANUBIS ZONE OF THE ENDERS | ゲーム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288" y="3615974"/>
            <a:ext cx="1828482" cy="26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.C.E.大好き人間@アナザーセンチュリーズエピソード続編希望 on Twitter: &quot;#自粛中にぜひ薦めたい懐ゲー四選 Another  Century's Episode1 Another Century's Episode2 （スペシャル ヴォーカル バージョン） Another  Century's Episode3 Another Century's Episode 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413" y="3280718"/>
            <a:ext cx="2178269" cy="282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mazon | クロムハウンズ - Xbox360 | ゲームソフト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85" y="3429355"/>
            <a:ext cx="2141191" cy="301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mazon | ちびロボ! | ゲームソフト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610" y="4382397"/>
            <a:ext cx="1365035" cy="192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06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itanfall」の拡張パック第2弾「Titanfall: Frontier's  Edge」が7月31日に配信決定。バーンカードなどが購入できる新機能も実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861" y="2648042"/>
            <a:ext cx="3319219" cy="186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5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ロボットゲーム</a:t>
            </a:r>
            <a:r>
              <a:rPr lang="ja-JP" altLang="en-US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の歴史　</a:t>
            </a:r>
            <a:r>
              <a:rPr lang="en-US" altLang="ja-JP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2010</a:t>
            </a:r>
            <a:r>
              <a:rPr lang="ja-JP" altLang="en-US" sz="4400" b="1" strike="noStrike" spc="-1" dirty="0" smtClean="0">
                <a:solidFill>
                  <a:srgbClr val="000000"/>
                </a:solidFill>
                <a:latin typeface="+mj-ea"/>
                <a:ea typeface="+mj-ea"/>
              </a:rPr>
              <a:t>年代</a:t>
            </a:r>
            <a:endParaRPr lang="en-US" sz="4400" b="0" strike="noStrike" spc="-1" dirty="0">
              <a:latin typeface="+mj-ea"/>
              <a:ea typeface="+mj-ea"/>
            </a:endParaRPr>
          </a:p>
        </p:txBody>
      </p:sp>
      <p:sp>
        <p:nvSpPr>
          <p:cNvPr id="411" name="CustomShape 5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12" name="CustomShape 6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9EB0F74-70D6-4C1C-93CA-98341A21915F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5122" name="Picture 2" descr="Amazon | 機動戦士ガンダム EXTREME VS. - PS3 | プレイステーション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34" y="944151"/>
            <a:ext cx="1997926" cy="256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EMON X MACHINA on Ste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95" y="783883"/>
            <a:ext cx="3006985" cy="17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| ダンボール戦機 (LBX「AX-00」プラモデル同梱) - PSP | ゲームソフ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1" y="3699659"/>
            <a:ext cx="1777844" cy="253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コラボ漫画】ガンダムオンラインな人々 | ガンダムオンライン初心者ガイドブロ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485" y="895045"/>
            <a:ext cx="5679830" cy="296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おすすめDLゲーム】『ハードコアメカ』で熱く燃えるロボット愛。没入感がハンパないシナリオ演出とゲーム性 - 電撃オンライン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05" y="4354035"/>
            <a:ext cx="3033402" cy="170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azon | フロントミッション エボルヴ - PS3 | ゲームソフト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13276"/>
            <a:ext cx="1885891" cy="218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星と翼のパラドクス 公式サイト | 星と翼のパラドクス | SQUARE EN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84" y="4677953"/>
            <a:ext cx="3015058" cy="169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84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905760" y="2570400"/>
            <a:ext cx="11005920" cy="14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lang="en-US" sz="7200" b="0" strike="noStrike" spc="-1" dirty="0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69F7F8C-BDFB-4A2A-92D7-99A39AD257A7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1317240" y="940680"/>
            <a:ext cx="10872720" cy="12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85840" indent="-2836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800" b="0" strike="noStrike" spc="-1">
                <a:solidFill>
                  <a:srgbClr val="000000"/>
                </a:solidFill>
                <a:latin typeface="Corbel"/>
                <a:ea typeface="DejaVu Sans"/>
              </a:rPr>
              <a:t>ロボットゲームには大きく分けて、リアル系とスタイリッシュ系の２つが存在する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18" name="Picture 2" descr="Best Mobile Suit Gundam Battle Operation 2 GIFs | Gfycat"/>
          <p:cNvPicPr/>
          <p:nvPr/>
        </p:nvPicPr>
        <p:blipFill>
          <a:blip r:embed="rId2"/>
          <a:stretch/>
        </p:blipFill>
        <p:spPr>
          <a:xfrm>
            <a:off x="1985400" y="2602440"/>
            <a:ext cx="3589200" cy="2019960"/>
          </a:xfrm>
          <a:prstGeom prst="rect">
            <a:avLst/>
          </a:prstGeom>
          <a:ln>
            <a:noFill/>
          </a:ln>
        </p:spPr>
      </p:pic>
      <p:sp>
        <p:nvSpPr>
          <p:cNvPr id="419" name="CustomShape 3"/>
          <p:cNvSpPr/>
          <p:nvPr/>
        </p:nvSpPr>
        <p:spPr>
          <a:xfrm>
            <a:off x="3196440" y="2224440"/>
            <a:ext cx="1167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Corbel"/>
                <a:ea typeface="DejaVu Sans"/>
              </a:rPr>
              <a:t>リアル系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20" name="Picture 6" descr="海外の反応】PS4ソフト『ガンダムバーサス』海外版が今秋に発売決定 : World Video Games"/>
          <p:cNvPicPr/>
          <p:nvPr/>
        </p:nvPicPr>
        <p:blipFill>
          <a:blip r:embed="rId3"/>
          <a:stretch/>
        </p:blipFill>
        <p:spPr>
          <a:xfrm>
            <a:off x="7233480" y="2602440"/>
            <a:ext cx="3587760" cy="2019960"/>
          </a:xfrm>
          <a:prstGeom prst="rect">
            <a:avLst/>
          </a:prstGeom>
          <a:ln>
            <a:noFill/>
          </a:ln>
        </p:spPr>
      </p:pic>
      <p:sp>
        <p:nvSpPr>
          <p:cNvPr id="421" name="CustomShape 4"/>
          <p:cNvSpPr/>
          <p:nvPr/>
        </p:nvSpPr>
        <p:spPr>
          <a:xfrm>
            <a:off x="7964280" y="2224440"/>
            <a:ext cx="2125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Corbel"/>
                <a:ea typeface="DejaVu Sans"/>
              </a:rPr>
              <a:t>スタイリッシュ系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1051560" y="4695120"/>
            <a:ext cx="5042520" cy="1014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作品例：</a:t>
            </a:r>
            <a:r>
              <a:rPr lang="en-US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orbel"/>
                <a:ea typeface="DejaVu Sans"/>
              </a:rPr>
              <a:t>Titanfall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          </a:t>
            </a:r>
            <a:r>
              <a:rPr lang="ja-JP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　   ガンダムバトルオペレーション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　　　   </a:t>
            </a:r>
            <a:r>
              <a:rPr lang="ja-JP" altLang="en-US" sz="2000" b="0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　</a:t>
            </a:r>
            <a:r>
              <a:rPr lang="ja-JP" sz="2000" b="0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ボーダーブレイク                       </a:t>
            </a:r>
            <a:r>
              <a:rPr lang="en-US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etc…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23" name="CustomShape 6"/>
          <p:cNvSpPr/>
          <p:nvPr/>
        </p:nvSpPr>
        <p:spPr>
          <a:xfrm>
            <a:off x="6353640" y="4695120"/>
            <a:ext cx="5346720" cy="130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作品例：デモンエクスマキナ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　　　　</a:t>
            </a:r>
            <a:r>
              <a:rPr lang="ja-JP" altLang="en-US" sz="2000" b="0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　</a:t>
            </a:r>
            <a:r>
              <a:rPr lang="ja-JP" sz="2000" b="0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ガンダムエクストリームバーサス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　　　　</a:t>
            </a:r>
            <a:r>
              <a:rPr lang="ja-JP" altLang="en-US" sz="2000" b="0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　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ANUBIS </a:t>
            </a:r>
            <a:r>
              <a:rPr lang="en-US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ZONE OF THE ENDERS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　　　　</a:t>
            </a:r>
            <a:r>
              <a:rPr lang="ja-JP" altLang="en-US" sz="2000" b="0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　</a:t>
            </a:r>
            <a:r>
              <a:rPr lang="ja-JP" sz="2000" b="0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アーマードコア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etc…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24" name="CustomShape 7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25" name="CustomShape 8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AEE8E8E-D5DE-41D5-8B25-8E876A155769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317240" y="940680"/>
            <a:ext cx="10872720" cy="12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85840" indent="-2836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800" b="0" strike="noStrike" spc="-1">
                <a:solidFill>
                  <a:srgbClr val="000000"/>
                </a:solidFill>
                <a:latin typeface="Corbel"/>
                <a:ea typeface="DejaVu Sans"/>
              </a:rPr>
              <a:t>ロボットゲームには大きく分けて、リアル系とスタイリッシュ系の２つが存在する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28" name="Picture 2" descr="Best Mobile Suit Gundam Battle Operation 2 GIFs | Gfycat"/>
          <p:cNvPicPr/>
          <p:nvPr/>
        </p:nvPicPr>
        <p:blipFill>
          <a:blip r:embed="rId2"/>
          <a:stretch/>
        </p:blipFill>
        <p:spPr>
          <a:xfrm>
            <a:off x="1985400" y="2602440"/>
            <a:ext cx="3589200" cy="2019960"/>
          </a:xfrm>
          <a:prstGeom prst="rect">
            <a:avLst/>
          </a:prstGeom>
          <a:ln>
            <a:noFill/>
          </a:ln>
        </p:spPr>
      </p:pic>
      <p:sp>
        <p:nvSpPr>
          <p:cNvPr id="429" name="CustomShape 3"/>
          <p:cNvSpPr/>
          <p:nvPr/>
        </p:nvSpPr>
        <p:spPr>
          <a:xfrm>
            <a:off x="3196440" y="2224440"/>
            <a:ext cx="1167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Corbel"/>
                <a:ea typeface="DejaVu Sans"/>
              </a:rPr>
              <a:t>リアル系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30" name="Picture 6" descr="海外の反応】PS4ソフト『ガンダムバーサス』海外版が今秋に発売決定 : World Video Games"/>
          <p:cNvPicPr/>
          <p:nvPr/>
        </p:nvPicPr>
        <p:blipFill>
          <a:blip r:embed="rId3"/>
          <a:stretch/>
        </p:blipFill>
        <p:spPr>
          <a:xfrm>
            <a:off x="7233480" y="2602440"/>
            <a:ext cx="3587760" cy="2019960"/>
          </a:xfrm>
          <a:prstGeom prst="rect">
            <a:avLst/>
          </a:prstGeom>
          <a:ln>
            <a:noFill/>
          </a:ln>
        </p:spPr>
      </p:pic>
      <p:sp>
        <p:nvSpPr>
          <p:cNvPr id="431" name="CustomShape 4"/>
          <p:cNvSpPr/>
          <p:nvPr/>
        </p:nvSpPr>
        <p:spPr>
          <a:xfrm>
            <a:off x="7964280" y="2224440"/>
            <a:ext cx="21254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Corbel"/>
                <a:ea typeface="DejaVu Sans"/>
              </a:rPr>
              <a:t>スタイリッシュ系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32" name="CustomShape 5"/>
          <p:cNvSpPr/>
          <p:nvPr/>
        </p:nvSpPr>
        <p:spPr>
          <a:xfrm>
            <a:off x="1317240" y="4754520"/>
            <a:ext cx="5233043" cy="130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動きに重量感がある</a:t>
            </a:r>
            <a:endParaRPr lang="en-US" sz="2000" b="0" strike="noStrike" spc="-1" dirty="0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もっさりしがち</a:t>
            </a:r>
            <a:endParaRPr lang="en-US" sz="2000" b="0" strike="noStrike" spc="-1" dirty="0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迫力がある</a:t>
            </a:r>
            <a:endParaRPr lang="en-US" sz="2000" b="0" strike="noStrike" spc="-1" dirty="0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実際に巨大ロボットを操作している感がある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33" name="CustomShape 6"/>
          <p:cNvSpPr/>
          <p:nvPr/>
        </p:nvSpPr>
        <p:spPr>
          <a:xfrm>
            <a:off x="6922800" y="4754520"/>
            <a:ext cx="4853880" cy="100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>
                <a:solidFill>
                  <a:srgbClr val="000000"/>
                </a:solidFill>
                <a:latin typeface="Corbel"/>
                <a:ea typeface="DejaVu Sans"/>
              </a:rPr>
              <a:t>全体的なゲームスピードが速い</a:t>
            </a:r>
            <a:endParaRPr lang="en-US" sz="20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>
                <a:solidFill>
                  <a:srgbClr val="000000"/>
                </a:solidFill>
                <a:latin typeface="Corbel"/>
                <a:ea typeface="DejaVu Sans"/>
              </a:rPr>
              <a:t>爽快感がある</a:t>
            </a:r>
            <a:endParaRPr lang="en-US" sz="20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ja-JP" sz="2000" b="0" strike="noStrike" spc="-1">
                <a:solidFill>
                  <a:srgbClr val="000000"/>
                </a:solidFill>
                <a:latin typeface="Corbel"/>
                <a:ea typeface="DejaVu Sans"/>
              </a:rPr>
              <a:t>近年のロボットゲームは大半がこっち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4" name="CustomShape 7"/>
          <p:cNvSpPr/>
          <p:nvPr/>
        </p:nvSpPr>
        <p:spPr>
          <a:xfrm rot="20170200">
            <a:off x="5062320" y="1766520"/>
            <a:ext cx="1914480" cy="1668240"/>
          </a:xfrm>
          <a:prstGeom prst="left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8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36" name="CustomShape 9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1603CB3-BEF5-4F8C-918B-DA9130E972B5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615600" y="222768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リアルなロボットの挙動に</a:t>
            </a:r>
            <a:r>
              <a:t/>
            </a:r>
            <a:br/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必要な要素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5421602-61BB-4508-9F70-E1D457D58B5A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1626480" y="2579040"/>
            <a:ext cx="8420760" cy="14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この輪講の目的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D20C87C-0BFF-4245-BCEF-4689E642D0C3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1484280" y="87840"/>
            <a:ext cx="891468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リアルなロボットの挙動に必要な要素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43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155EF23-253B-4BAC-B784-B5408686E5A8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175888" y="1851645"/>
            <a:ext cx="78402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ja-JP" altLang="ja-JP" sz="19900" spc="-1" dirty="0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lang="en-US" altLang="ja-JP" sz="19900" spc="-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642680" y="149400"/>
            <a:ext cx="2865600" cy="10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ja-JP" sz="6000" b="0" strike="noStrike" spc="-1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lang="en-US" sz="6000" b="0" strike="noStrike" spc="-1">
              <a:latin typeface="Arial"/>
            </a:endParaRPr>
          </a:p>
        </p:txBody>
      </p:sp>
      <p:pic>
        <p:nvPicPr>
          <p:cNvPr id="445" name="Picture 2" descr="高达创战者的真人版有生肉了NGA玩家社区"/>
          <p:cNvPicPr/>
          <p:nvPr/>
        </p:nvPicPr>
        <p:blipFill>
          <a:blip r:embed="rId2"/>
          <a:stretch/>
        </p:blipFill>
        <p:spPr>
          <a:xfrm>
            <a:off x="3978720" y="3540240"/>
            <a:ext cx="4299480" cy="2417400"/>
          </a:xfrm>
          <a:prstGeom prst="rect">
            <a:avLst/>
          </a:prstGeom>
          <a:ln>
            <a:noFill/>
          </a:ln>
        </p:spPr>
      </p:pic>
      <p:sp>
        <p:nvSpPr>
          <p:cNvPr id="446" name="CustomShape 2"/>
          <p:cNvSpPr/>
          <p:nvPr/>
        </p:nvSpPr>
        <p:spPr>
          <a:xfrm>
            <a:off x="1449000" y="1516680"/>
            <a:ext cx="10872720" cy="12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85840" indent="-2836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2800" b="0" strike="noStrike" spc="-1">
                <a:solidFill>
                  <a:srgbClr val="000000"/>
                </a:solidFill>
                <a:latin typeface="Corbel"/>
                <a:ea typeface="DejaVu Sans"/>
              </a:rPr>
              <a:t>ロボット＝巨大な金属の塊 なのでとてつもなく重い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r>
              <a:rPr lang="ja-JP" sz="2800" b="0" strike="noStrike" spc="-1">
                <a:solidFill>
                  <a:srgbClr val="000000"/>
                </a:solidFill>
                <a:latin typeface="Corbel"/>
                <a:ea typeface="DejaVu Sans"/>
              </a:rPr>
              <a:t>　いかにその重さを表現できるかが大事になってくる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48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5FC5E8B-7407-4449-BF4D-0ADDCDDEEB1F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542160" y="170352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今回実装する要素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772FCD1-5E5A-4F9F-BB02-E241722845A3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1484280" y="87840"/>
            <a:ext cx="891468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今回実装する要素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3726360" y="1323360"/>
            <a:ext cx="4430880" cy="45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  <a:ea typeface="DejaVu Sans"/>
              </a:rPr>
              <a:t>ジャンプ</a:t>
            </a:r>
            <a:endParaRPr lang="en-US" sz="40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lang="en-US" sz="40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  <a:ea typeface="DejaVu Sans"/>
              </a:rPr>
              <a:t>歩行</a:t>
            </a:r>
            <a:endParaRPr lang="en-US" sz="40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endParaRPr lang="en-US" sz="4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4000" b="0" strike="noStrike" spc="-1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D3E4BEC-88DC-454E-87B4-3A9D4B4577F1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1484280" y="87840"/>
            <a:ext cx="891468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操作方法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1990800" y="1600200"/>
            <a:ext cx="9741960" cy="35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  <a:ea typeface="DejaVu Sans"/>
              </a:rPr>
              <a:t>ジャンプ：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Space</a:t>
            </a:r>
            <a:endParaRPr lang="en-US" sz="40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  <a:ea typeface="DejaVu Sans"/>
              </a:rPr>
              <a:t>旋回：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E/→(</a:t>
            </a:r>
            <a:r>
              <a:rPr lang="ja-JP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右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r>
              <a:rPr lang="ja-JP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、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Q/←(</a:t>
            </a:r>
            <a:r>
              <a:rPr lang="ja-JP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左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lang="en-US" sz="40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  <a:ea typeface="DejaVu Sans"/>
              </a:rPr>
              <a:t>歩行：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WASD</a:t>
            </a:r>
            <a:endParaRPr lang="en-US" sz="40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  <a:ea typeface="DejaVu Sans"/>
              </a:rPr>
              <a:t>ブースト移動：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Lshift</a:t>
            </a:r>
            <a:r>
              <a:rPr lang="ja-JP" sz="4000" b="0" strike="noStrike" spc="-1">
                <a:solidFill>
                  <a:srgbClr val="000000"/>
                </a:solidFill>
                <a:latin typeface="Corbel"/>
                <a:ea typeface="DejaVu Sans"/>
              </a:rPr>
              <a:t>押しながら</a:t>
            </a:r>
            <a:r>
              <a:rPr lang="en-US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WASD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BE257CA-7E2D-48C1-AA18-2D184F89E264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542160" y="170352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ジャンプ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60584E7-89E4-409C-BA98-6906E5E75136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1484280" y="87840"/>
            <a:ext cx="891468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ジャンプの仕様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64" name="CustomShape 2"/>
          <p:cNvSpPr/>
          <p:nvPr/>
        </p:nvSpPr>
        <p:spPr>
          <a:xfrm>
            <a:off x="1484280" y="1215104"/>
            <a:ext cx="10225440" cy="48921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spAutoFit/>
          </a:bodyPr>
          <a:lstStyle/>
          <a:p>
            <a:pPr marL="285840" indent="-2836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ジャンプする前にチャージをして跳ぶ高さを</a:t>
            </a:r>
            <a:endParaRPr lang="en-US" sz="3600" b="0" strike="noStrike" spc="-1" dirty="0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lang="ja-JP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　調節できる</a:t>
            </a:r>
            <a:endParaRPr lang="en-US" sz="3600" b="0" strike="noStrike" spc="-1" dirty="0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着地硬直を発生させる</a:t>
            </a:r>
            <a:endParaRPr lang="en-US" sz="3600" b="0" strike="noStrike" spc="-1" dirty="0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ジャンプ中は移動、旋回を受け付けない</a:t>
            </a:r>
            <a:endParaRPr lang="en-US" sz="3600" b="0" strike="noStrike" spc="-1" dirty="0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着地時にカメラを揺らす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(←</a:t>
            </a: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大事！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3600" b="0" strike="noStrike" spc="-1" dirty="0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ジャンプ時にブースト容量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左下の黄色のゲージ</a:t>
            </a:r>
            <a:r>
              <a:rPr lang="en-US" sz="3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r>
              <a:rPr lang="ja-JP" altLang="en-US" sz="3600" spc="-1" dirty="0" smtClean="0">
                <a:solidFill>
                  <a:srgbClr val="000000"/>
                </a:solidFill>
                <a:latin typeface="Arial"/>
                <a:ea typeface="DejaVu Sans"/>
              </a:rPr>
              <a:t>を</a:t>
            </a:r>
            <a:r>
              <a:rPr lang="ja-JP" sz="3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消費する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66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A871831-8E36-4C97-A304-C84F7262C407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68" name="図 1"/>
          <p:cNvPicPr/>
          <p:nvPr/>
        </p:nvPicPr>
        <p:blipFill>
          <a:blip r:embed="rId2"/>
          <a:srcRect l="20128" t="7748" r="12504" b="17178"/>
          <a:stretch/>
        </p:blipFill>
        <p:spPr>
          <a:xfrm>
            <a:off x="2700000" y="975600"/>
            <a:ext cx="6790320" cy="4097880"/>
          </a:xfrm>
          <a:prstGeom prst="rect">
            <a:avLst/>
          </a:prstGeom>
          <a:ln>
            <a:noFill/>
          </a:ln>
        </p:spPr>
      </p:pic>
      <p:sp>
        <p:nvSpPr>
          <p:cNvPr id="469" name="CustomShape 2"/>
          <p:cNvSpPr/>
          <p:nvPr/>
        </p:nvSpPr>
        <p:spPr>
          <a:xfrm>
            <a:off x="2125440" y="5491080"/>
            <a:ext cx="9496080" cy="577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rb.AddForce(0, jumpForce, 0, ForceMode.Impulse);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 rot="10800000" flipH="1">
            <a:off x="2123280" y="4397760"/>
            <a:ext cx="2110680" cy="1385640"/>
          </a:xfrm>
          <a:prstGeom prst="curvedConnector3">
            <a:avLst>
              <a:gd name="adj1" fmla="val -10822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4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72" name="CustomShape 5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6C7D290-A214-4B1A-8355-FBA829516645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カメラを揺らす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773723" y="5463594"/>
            <a:ext cx="10884877" cy="5217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cameraScript.Shake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(SHAKE_DURATION, SHAKE_MAGNITUDE);</a:t>
            </a:r>
            <a:endParaRPr lang="en-US" sz="2800" b="0" strike="noStrike" spc="-1" dirty="0">
              <a:solidFill>
                <a:srgbClr val="000000"/>
              </a:solidFill>
              <a:latin typeface="MS Gothic"/>
              <a:ea typeface="MS Gothic"/>
            </a:endParaRPr>
          </a:p>
        </p:txBody>
      </p:sp>
      <p:pic>
        <p:nvPicPr>
          <p:cNvPr id="475" name="図 5"/>
          <p:cNvPicPr/>
          <p:nvPr/>
        </p:nvPicPr>
        <p:blipFill>
          <a:blip r:embed="rId2"/>
          <a:srcRect l="13207" t="7799" r="13181" b="18730"/>
          <a:stretch/>
        </p:blipFill>
        <p:spPr>
          <a:xfrm>
            <a:off x="2444040" y="913320"/>
            <a:ext cx="7302240" cy="3947040"/>
          </a:xfrm>
          <a:prstGeom prst="rect">
            <a:avLst/>
          </a:prstGeom>
          <a:ln>
            <a:noFill/>
          </a:ln>
        </p:spPr>
      </p:pic>
      <p:sp>
        <p:nvSpPr>
          <p:cNvPr id="476" name="CustomShape 3"/>
          <p:cNvSpPr/>
          <p:nvPr/>
        </p:nvSpPr>
        <p:spPr>
          <a:xfrm rot="10800000" flipH="1">
            <a:off x="712176" y="2889359"/>
            <a:ext cx="3090863" cy="2676171"/>
          </a:xfrm>
          <a:prstGeom prst="curvedConnector3">
            <a:avLst>
              <a:gd name="adj1" fmla="val -17433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4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78" name="CustomShape 5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E4F7778-CE26-446E-BE5F-CCFF9765684E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1059840" y="5237280"/>
            <a:ext cx="10070280" cy="1064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m_isRigidity = false;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m_landingRigidityTimer = LANDING_RIGIDITY_TIME;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着地硬直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481" name="図 6"/>
          <p:cNvPicPr/>
          <p:nvPr/>
        </p:nvPicPr>
        <p:blipFill>
          <a:blip r:embed="rId2"/>
          <a:srcRect l="14776" t="7454" r="13057" b="18000"/>
          <a:stretch/>
        </p:blipFill>
        <p:spPr>
          <a:xfrm>
            <a:off x="2895480" y="1072800"/>
            <a:ext cx="6399000" cy="3579480"/>
          </a:xfrm>
          <a:prstGeom prst="rect">
            <a:avLst/>
          </a:prstGeom>
          <a:ln>
            <a:noFill/>
          </a:ln>
        </p:spPr>
      </p:pic>
      <p:sp>
        <p:nvSpPr>
          <p:cNvPr id="482" name="CustomShape 3"/>
          <p:cNvSpPr/>
          <p:nvPr/>
        </p:nvSpPr>
        <p:spPr>
          <a:xfrm flipV="1">
            <a:off x="1733400" y="3340080"/>
            <a:ext cx="2760480" cy="1892160"/>
          </a:xfrm>
          <a:prstGeom prst="curvedConnector3">
            <a:avLst>
              <a:gd name="adj1" fmla="val 2759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4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428AD81-C8B8-440F-A050-1E427BAF154F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この</a:t>
            </a:r>
            <a:r>
              <a:rPr lang="ja-JP" sz="4000" b="1" strike="noStrike" spc="-1">
                <a:solidFill>
                  <a:srgbClr val="000000"/>
                </a:solidFill>
                <a:latin typeface="Corbel"/>
                <a:ea typeface="DejaVu Sans"/>
              </a:rPr>
              <a:t>輪講の目的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472400" y="2057400"/>
            <a:ext cx="10303920" cy="23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85840" indent="-2836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  <a:ea typeface="DejaVu Sans"/>
              </a:rPr>
              <a:t>ロボットゲーというものを少しでも知ってほしい</a:t>
            </a:r>
            <a:endParaRPr lang="en-US" sz="40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ja-JP" sz="4000" b="0" strike="noStrike" spc="-1">
                <a:solidFill>
                  <a:srgbClr val="000000"/>
                </a:solidFill>
                <a:latin typeface="Corbel"/>
                <a:ea typeface="DejaVu Sans"/>
              </a:rPr>
              <a:t>リアルなロボットの挙動を作ってみよう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D8C2A55-82E9-49A8-88DD-F0B0713BCB03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542160" y="170352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DE2941E-EAD7-47F1-B1A5-71E1805598CF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1484280" y="87840"/>
            <a:ext cx="891468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旋回の仕様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1407960" y="2552400"/>
            <a:ext cx="1064412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ジャンプ中は旋回することができない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移動中は旋回して移動方向を変えることができる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91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76F5A1A-BBB1-434D-9382-79AD9D396F88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図 71"/>
          <p:cNvPicPr/>
          <p:nvPr/>
        </p:nvPicPr>
        <p:blipFill>
          <a:blip r:embed="rId2"/>
          <a:srcRect l="14931" t="7163" r="12978" b="18142"/>
          <a:stretch/>
        </p:blipFill>
        <p:spPr>
          <a:xfrm>
            <a:off x="2576160" y="837360"/>
            <a:ext cx="7038000" cy="3949200"/>
          </a:xfrm>
          <a:prstGeom prst="rect">
            <a:avLst/>
          </a:prstGeom>
          <a:ln>
            <a:noFill/>
          </a:ln>
        </p:spPr>
      </p:pic>
      <p:sp>
        <p:nvSpPr>
          <p:cNvPr id="493" name="CustomShape 1"/>
          <p:cNvSpPr/>
          <p:nvPr/>
        </p:nvSpPr>
        <p:spPr>
          <a:xfrm>
            <a:off x="361800" y="4952880"/>
            <a:ext cx="1151748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trans.Rotate(new Vector3(0.0f, TRUN_SPEED * Time.deltaTime, 0.0f));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361800" y="5725080"/>
            <a:ext cx="1151748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trans.Rotate(new Vector3(0.0f, -TRUN_SPEED * Time.deltaTime, 0.0f));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 flipH="1" flipV="1">
            <a:off x="6283440" y="3426840"/>
            <a:ext cx="5513040" cy="2555640"/>
          </a:xfrm>
          <a:prstGeom prst="curvedConnector3">
            <a:avLst>
              <a:gd name="adj1" fmla="val -4145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5"/>
          <p:cNvSpPr/>
          <p:nvPr/>
        </p:nvSpPr>
        <p:spPr>
          <a:xfrm rot="10800000" flipH="1">
            <a:off x="360000" y="2297520"/>
            <a:ext cx="3860280" cy="2917080"/>
          </a:xfrm>
          <a:prstGeom prst="curvedConnector3">
            <a:avLst>
              <a:gd name="adj1" fmla="val -5919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99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9789A4E-3D61-4C27-BEC9-2A30003C8857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542160" y="170352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歩行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90918D1-3703-4443-94CE-B3FFFF1AAFD4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歩行の仕様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1265040" y="2076120"/>
            <a:ext cx="10610640" cy="283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一定の速度で進む</a:t>
            </a: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ja-JP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等速直線運動</a:t>
            </a: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歩行中にジャンプをすると慣性に乗って移動する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ジャンプ中に移動方向を変えることはできない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2A833D4D-9690-4FA1-A80F-9F317F0693D2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図 23"/>
          <p:cNvPicPr/>
          <p:nvPr/>
        </p:nvPicPr>
        <p:blipFill>
          <a:blip r:embed="rId2"/>
          <a:srcRect l="14463" t="8079" r="13136" b="18094"/>
          <a:stretch/>
        </p:blipFill>
        <p:spPr>
          <a:xfrm>
            <a:off x="2381400" y="935280"/>
            <a:ext cx="7427880" cy="4101480"/>
          </a:xfrm>
          <a:prstGeom prst="rect">
            <a:avLst/>
          </a:prstGeom>
          <a:ln>
            <a:noFill/>
          </a:ln>
        </p:spPr>
      </p:pic>
      <p:sp>
        <p:nvSpPr>
          <p:cNvPr id="508" name="CustomShape 1"/>
          <p:cNvSpPr/>
          <p:nvPr/>
        </p:nvSpPr>
        <p:spPr>
          <a:xfrm>
            <a:off x="3871800" y="4952880"/>
            <a:ext cx="444636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m_velX = WALK_SPEED;</a:t>
            </a:r>
            <a:endParaRPr lang="en-US" sz="2800" b="0" strike="noStrike" spc="-1">
              <a:solidFill>
                <a:srgbClr val="000000"/>
              </a:solidFill>
              <a:latin typeface="MS Gothic"/>
              <a:ea typeface="MS Gothic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歩行の実装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左右移動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3871800" y="5725080"/>
            <a:ext cx="444636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m_velX = -WALK_SPEED;</a:t>
            </a:r>
            <a:endParaRPr lang="en-US" sz="2800" b="0" strike="noStrike" spc="-1">
              <a:solidFill>
                <a:srgbClr val="000000"/>
              </a:solidFill>
              <a:latin typeface="MS Gothic"/>
              <a:ea typeface="MS Gothic"/>
            </a:endParaRPr>
          </a:p>
        </p:txBody>
      </p:sp>
      <p:sp>
        <p:nvSpPr>
          <p:cNvPr id="511" name="CustomShape 4"/>
          <p:cNvSpPr/>
          <p:nvPr/>
        </p:nvSpPr>
        <p:spPr>
          <a:xfrm flipH="1" flipV="1">
            <a:off x="6015960" y="3588840"/>
            <a:ext cx="2298600" cy="2394720"/>
          </a:xfrm>
          <a:prstGeom prst="curvedConnector4">
            <a:avLst>
              <a:gd name="adj1" fmla="val -9938"/>
              <a:gd name="adj2" fmla="val 106334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5"/>
          <p:cNvSpPr/>
          <p:nvPr/>
        </p:nvSpPr>
        <p:spPr>
          <a:xfrm rot="10800000" flipH="1">
            <a:off x="3870360" y="2593080"/>
            <a:ext cx="72000" cy="2621520"/>
          </a:xfrm>
          <a:prstGeom prst="curvedConnector4">
            <a:avLst>
              <a:gd name="adj1" fmla="val -2219407"/>
              <a:gd name="adj2" fmla="val 102552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E1CA6FE-EDF8-45BB-9384-4CC42FCE9812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図 1"/>
          <p:cNvPicPr/>
          <p:nvPr/>
        </p:nvPicPr>
        <p:blipFill>
          <a:blip r:embed="rId2"/>
          <a:srcRect l="14541" t="7021" r="12665" b="17709"/>
          <a:stretch/>
        </p:blipFill>
        <p:spPr>
          <a:xfrm>
            <a:off x="2469960" y="866160"/>
            <a:ext cx="7295040" cy="4084920"/>
          </a:xfrm>
          <a:prstGeom prst="rect">
            <a:avLst/>
          </a:prstGeom>
          <a:ln>
            <a:noFill/>
          </a:ln>
        </p:spPr>
      </p:pic>
      <p:sp>
        <p:nvSpPr>
          <p:cNvPr id="516" name="CustomShape 1"/>
          <p:cNvSpPr/>
          <p:nvPr/>
        </p:nvSpPr>
        <p:spPr>
          <a:xfrm>
            <a:off x="3871800" y="4952880"/>
            <a:ext cx="444636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m_velZ = WALK_SPEED;</a:t>
            </a:r>
            <a:endParaRPr lang="en-US" sz="2800" b="0" strike="noStrike" spc="-1">
              <a:solidFill>
                <a:srgbClr val="000000"/>
              </a:solidFill>
              <a:latin typeface="MS Gothic"/>
              <a:ea typeface="MS Gothic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歩行の実装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前後移動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871800" y="5725080"/>
            <a:ext cx="444636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m_velZ = -WALK_SPEED;</a:t>
            </a:r>
            <a:endParaRPr lang="en-US" sz="2800" b="0" strike="noStrike" spc="-1">
              <a:solidFill>
                <a:srgbClr val="000000"/>
              </a:solidFill>
              <a:latin typeface="MS Gothic"/>
              <a:ea typeface="MS Gothic"/>
            </a:endParaRPr>
          </a:p>
        </p:txBody>
      </p:sp>
      <p:sp>
        <p:nvSpPr>
          <p:cNvPr id="519" name="CustomShape 4"/>
          <p:cNvSpPr/>
          <p:nvPr/>
        </p:nvSpPr>
        <p:spPr>
          <a:xfrm flipH="1" flipV="1">
            <a:off x="6015960" y="3588840"/>
            <a:ext cx="2298600" cy="2394720"/>
          </a:xfrm>
          <a:prstGeom prst="curvedConnector4">
            <a:avLst>
              <a:gd name="adj1" fmla="val -9938"/>
              <a:gd name="adj2" fmla="val 106334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5"/>
          <p:cNvSpPr/>
          <p:nvPr/>
        </p:nvSpPr>
        <p:spPr>
          <a:xfrm rot="10800000" flipH="1">
            <a:off x="3870360" y="2593080"/>
            <a:ext cx="72000" cy="2621520"/>
          </a:xfrm>
          <a:prstGeom prst="curvedConnector4">
            <a:avLst>
              <a:gd name="adj1" fmla="val -2219407"/>
              <a:gd name="adj2" fmla="val 102552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580894B-39ED-4603-ABB9-2471D73BE41B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271080" y="172260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87A9CD5-EE2F-48E4-AC20-32D8CBD8B4DE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ブースト移動の仕様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1187280" y="1514160"/>
            <a:ext cx="10610640" cy="4522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徐々に加速していく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等加速度直線運動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3600" b="0" strike="noStrike" spc="-1" dirty="0">
              <a:latin typeface="Arial"/>
            </a:endParaRPr>
          </a:p>
          <a:p>
            <a:pPr marL="360">
              <a:lnSpc>
                <a:spcPct val="100000"/>
              </a:lnSpc>
            </a:pPr>
            <a:endParaRPr lang="en-US" sz="3600" b="0" strike="noStrike" spc="-1" dirty="0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歩行と同じで、ブースト移動中にジャンプをすると慣性に乗って移動する</a:t>
            </a:r>
            <a:endParaRPr lang="en-US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移動する際にブースト容量を消費</a:t>
            </a:r>
            <a:r>
              <a:rPr lang="ja-JP" sz="3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する</a:t>
            </a:r>
            <a:endParaRPr lang="en-US" altLang="ja-JP" sz="36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2160">
              <a:lnSpc>
                <a:spcPct val="100000"/>
              </a:lnSpc>
              <a:buClr>
                <a:srgbClr val="000000"/>
              </a:buClr>
            </a:pPr>
            <a:endParaRPr lang="en-US" sz="3600" b="0" strike="noStrike" spc="-1" dirty="0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移動をやめるとゲージが回復する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1A4504AD-4BA9-48B9-9EBE-CCFF9C68369B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1368000" y="4955760"/>
            <a:ext cx="964692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m_velX += BOOST_SPEED_UP_VALUE * Time.deltaTime;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左右移動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1368000" y="5725080"/>
            <a:ext cx="964692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m_velX -= BOOST_SPEED_UP_VALUE * Time.deltaTime;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33" name="図 532"/>
          <p:cNvPicPr/>
          <p:nvPr/>
        </p:nvPicPr>
        <p:blipFill>
          <a:blip r:embed="rId2"/>
          <a:srcRect l="19752" t="7556" b="16857"/>
          <a:stretch/>
        </p:blipFill>
        <p:spPr>
          <a:xfrm>
            <a:off x="2448000" y="1008000"/>
            <a:ext cx="7267680" cy="374292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 flipH="1" flipV="1">
            <a:off x="5325120" y="3382560"/>
            <a:ext cx="5686920" cy="2590920"/>
          </a:xfrm>
          <a:prstGeom prst="curvedConnector4">
            <a:avLst>
              <a:gd name="adj1" fmla="val -3917"/>
              <a:gd name="adj2" fmla="val 106334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5"/>
          <p:cNvSpPr/>
          <p:nvPr/>
        </p:nvSpPr>
        <p:spPr>
          <a:xfrm rot="10800000" flipH="1">
            <a:off x="1366200" y="2161080"/>
            <a:ext cx="2230920" cy="3022920"/>
          </a:xfrm>
          <a:prstGeom prst="curvedConnector4">
            <a:avLst>
              <a:gd name="adj1" fmla="val -12793"/>
              <a:gd name="adj2" fmla="val 102552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37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04ED822-E120-4361-9BFB-74366AD150B0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1626480" y="2579040"/>
            <a:ext cx="8420760" cy="14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D4B7015-EA63-44FF-9A30-B41AB02FBB21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368000" y="4955760"/>
            <a:ext cx="964692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m_velZ += BOOST_SPEED_UP_VALUE * Time.deltaTime;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前後移動</a:t>
            </a:r>
            <a:r>
              <a:rPr lang="en-US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40" name="CustomShape 3"/>
          <p:cNvSpPr/>
          <p:nvPr/>
        </p:nvSpPr>
        <p:spPr>
          <a:xfrm>
            <a:off x="1368000" y="5725080"/>
            <a:ext cx="964692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m_velZ -= BOOST_SPEED_UP_VALUE * Time.deltaTime;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41" name="図 540"/>
          <p:cNvPicPr/>
          <p:nvPr/>
        </p:nvPicPr>
        <p:blipFill>
          <a:blip r:embed="rId2"/>
          <a:srcRect l="19433" t="7584" r="3209" b="17908"/>
          <a:stretch/>
        </p:blipFill>
        <p:spPr>
          <a:xfrm>
            <a:off x="2448000" y="997560"/>
            <a:ext cx="7126560" cy="3753360"/>
          </a:xfrm>
          <a:prstGeom prst="rect">
            <a:avLst/>
          </a:prstGeom>
          <a:ln>
            <a:noFill/>
          </a:ln>
        </p:spPr>
      </p:pic>
      <p:sp>
        <p:nvSpPr>
          <p:cNvPr id="542" name="CustomShape 4"/>
          <p:cNvSpPr/>
          <p:nvPr/>
        </p:nvSpPr>
        <p:spPr>
          <a:xfrm flipH="1" flipV="1">
            <a:off x="5325120" y="3382560"/>
            <a:ext cx="5686920" cy="2590920"/>
          </a:xfrm>
          <a:prstGeom prst="curvedConnector4">
            <a:avLst>
              <a:gd name="adj1" fmla="val -3917"/>
              <a:gd name="adj2" fmla="val 106334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5"/>
          <p:cNvSpPr/>
          <p:nvPr/>
        </p:nvSpPr>
        <p:spPr>
          <a:xfrm rot="10800000" flipH="1">
            <a:off x="1366200" y="2161080"/>
            <a:ext cx="2230920" cy="3022920"/>
          </a:xfrm>
          <a:prstGeom prst="curvedConnector4">
            <a:avLst>
              <a:gd name="adj1" fmla="val -12793"/>
              <a:gd name="adj2" fmla="val 102552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45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D2FBB82-809E-4A12-B4E0-9444149F5DBE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271080" y="172260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その他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90C1CD7-417D-487F-B3BC-7E02ECFD28C2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着地エフェクト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7B995FA-D40C-4B89-8272-FB41D7988E1A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224000" y="1315800"/>
            <a:ext cx="10610640" cy="2306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着地時に地面から砂</a:t>
            </a:r>
            <a:r>
              <a:rPr lang="ja-JP" sz="3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ぼ</a:t>
            </a: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こりみたいなのが出るとリアル</a:t>
            </a:r>
            <a:r>
              <a:rPr lang="ja-JP" sz="3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になる</a:t>
            </a: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…かもしれない</a:t>
            </a:r>
            <a:endParaRPr lang="en-US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「</a:t>
            </a:r>
            <a:r>
              <a:rPr lang="ja-JP" altLang="en-US" sz="3600" spc="-1" dirty="0">
                <a:solidFill>
                  <a:srgbClr val="000000"/>
                </a:solidFill>
                <a:latin typeface="Arial"/>
                <a:ea typeface="DejaVu Sans"/>
              </a:rPr>
              <a:t>ガイア</a:t>
            </a:r>
            <a:r>
              <a:rPr lang="ja-JP" sz="36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着地</a:t>
            </a:r>
            <a:r>
              <a:rPr lang="ja-JP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」と言うらしい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026" name="Picture 2" descr="変身ヒーローで一番かっこいい変身って誰だろ？ 特撮速報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27" y="3077546"/>
            <a:ext cx="4208266" cy="3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着地エフェクト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3566052-FEC5-4A49-BC11-B604DCCC1001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556" name="図 555"/>
          <p:cNvPicPr/>
          <p:nvPr/>
        </p:nvPicPr>
        <p:blipFill>
          <a:blip r:embed="rId2"/>
          <a:srcRect l="18309" t="7556" r="3150" b="19013"/>
          <a:stretch/>
        </p:blipFill>
        <p:spPr>
          <a:xfrm>
            <a:off x="2050200" y="936360"/>
            <a:ext cx="7885080" cy="4030920"/>
          </a:xfrm>
          <a:prstGeom prst="rect">
            <a:avLst/>
          </a:prstGeom>
          <a:ln>
            <a:noFill/>
          </a:ln>
        </p:spPr>
      </p:pic>
      <p:sp>
        <p:nvSpPr>
          <p:cNvPr id="557" name="CustomShape 4"/>
          <p:cNvSpPr/>
          <p:nvPr/>
        </p:nvSpPr>
        <p:spPr>
          <a:xfrm>
            <a:off x="4032000" y="5387760"/>
            <a:ext cx="390348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m_shockWave.Play();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58" name="CustomShape 5"/>
          <p:cNvSpPr/>
          <p:nvPr/>
        </p:nvSpPr>
        <p:spPr>
          <a:xfrm rot="10800000">
            <a:off x="3673440" y="3384720"/>
            <a:ext cx="286560" cy="2375280"/>
          </a:xfrm>
          <a:prstGeom prst="curvedConnector4">
            <a:avLst>
              <a:gd name="adj1" fmla="val 843554"/>
              <a:gd name="adj2" fmla="val 102552"/>
            </a:avLst>
          </a:prstGeom>
          <a:noFill/>
          <a:ln w="7632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インスペクターでステータス調整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61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CFCB8E9-3CE1-476A-9B3D-26FCD6B3D3FB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562" name="図 561"/>
          <p:cNvPicPr/>
          <p:nvPr/>
        </p:nvPicPr>
        <p:blipFill>
          <a:blip r:embed="rId2"/>
          <a:srcRect l="85844" t="49670"/>
          <a:stretch/>
        </p:blipFill>
        <p:spPr>
          <a:xfrm>
            <a:off x="1800000" y="936000"/>
            <a:ext cx="2807280" cy="5228640"/>
          </a:xfrm>
          <a:prstGeom prst="rect">
            <a:avLst/>
          </a:prstGeom>
          <a:ln>
            <a:noFill/>
          </a:ln>
        </p:spPr>
      </p:pic>
      <p:sp>
        <p:nvSpPr>
          <p:cNvPr id="563" name="CustomShape 4"/>
          <p:cNvSpPr/>
          <p:nvPr/>
        </p:nvSpPr>
        <p:spPr>
          <a:xfrm>
            <a:off x="5400000" y="93600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ジャンプ力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4" name="CustomShape 5"/>
          <p:cNvSpPr/>
          <p:nvPr/>
        </p:nvSpPr>
        <p:spPr>
          <a:xfrm>
            <a:off x="5400000" y="1242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着地硬直の時間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秒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5" name="CustomShape 6"/>
          <p:cNvSpPr/>
          <p:nvPr/>
        </p:nvSpPr>
        <p:spPr>
          <a:xfrm>
            <a:off x="5400000" y="1674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ジャンプの溜めゲージの最大値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6" name="CustomShape 7"/>
          <p:cNvSpPr/>
          <p:nvPr/>
        </p:nvSpPr>
        <p:spPr>
          <a:xfrm>
            <a:off x="5400000" y="2034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ジャンプの溜めゲージの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1F</a:t>
            </a: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あたりの上昇値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7" name="CustomShape 8"/>
          <p:cNvSpPr/>
          <p:nvPr/>
        </p:nvSpPr>
        <p:spPr>
          <a:xfrm>
            <a:off x="5400000" y="244800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ジャンプ時のブースト容量の消費値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8" name="CustomShape 9"/>
          <p:cNvSpPr/>
          <p:nvPr/>
        </p:nvSpPr>
        <p:spPr>
          <a:xfrm>
            <a:off x="5400000" y="316800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着地時のカメラの揺れの強さ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9" name="CustomShape 10"/>
          <p:cNvSpPr/>
          <p:nvPr/>
        </p:nvSpPr>
        <p:spPr>
          <a:xfrm>
            <a:off x="5400000" y="2754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着地時のカメラの揺れの時間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秒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0" name="CustomShape 11"/>
          <p:cNvSpPr/>
          <p:nvPr/>
        </p:nvSpPr>
        <p:spPr>
          <a:xfrm>
            <a:off x="5400000" y="3474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旋回の速さ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1" name="CustomShape 12"/>
          <p:cNvSpPr/>
          <p:nvPr/>
        </p:nvSpPr>
        <p:spPr>
          <a:xfrm>
            <a:off x="5400000" y="378144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歩行速度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2" name="CustomShape 13"/>
          <p:cNvSpPr/>
          <p:nvPr/>
        </p:nvSpPr>
        <p:spPr>
          <a:xfrm>
            <a:off x="5400000" y="410400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ブースト移動の速度の最大値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3" name="CustomShape 14"/>
          <p:cNvSpPr/>
          <p:nvPr/>
        </p:nvSpPr>
        <p:spPr>
          <a:xfrm>
            <a:off x="5400000" y="446400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ブースト移動の速度の上昇値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4" name="CustomShape 15"/>
          <p:cNvSpPr/>
          <p:nvPr/>
        </p:nvSpPr>
        <p:spPr>
          <a:xfrm>
            <a:off x="5400000" y="480528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ブースト容量のゲージの最大値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5" name="CustomShape 16"/>
          <p:cNvSpPr/>
          <p:nvPr/>
        </p:nvSpPr>
        <p:spPr>
          <a:xfrm>
            <a:off x="5400000" y="516528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ブースト容量のゲージの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1F</a:t>
            </a: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あたりの消費量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6" name="CustomShape 17"/>
          <p:cNvSpPr/>
          <p:nvPr/>
        </p:nvSpPr>
        <p:spPr>
          <a:xfrm>
            <a:off x="5400000" y="5490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ブースト容量のゲージの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1F</a:t>
            </a: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あたりの回復量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7" name="CustomShape 18"/>
          <p:cNvSpPr/>
          <p:nvPr/>
        </p:nvSpPr>
        <p:spPr>
          <a:xfrm>
            <a:off x="5400000" y="5850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初期座標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ja-JP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リスポーン座標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8" name="Line 19"/>
          <p:cNvSpPr/>
          <p:nvPr/>
        </p:nvSpPr>
        <p:spPr>
          <a:xfrm flipH="1">
            <a:off x="4320000" y="1071720"/>
            <a:ext cx="1080000" cy="15922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9" name="Line 20"/>
          <p:cNvSpPr/>
          <p:nvPr/>
        </p:nvSpPr>
        <p:spPr>
          <a:xfrm flipH="1">
            <a:off x="4392000" y="1440000"/>
            <a:ext cx="1008000" cy="1440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Line 21"/>
          <p:cNvSpPr/>
          <p:nvPr/>
        </p:nvSpPr>
        <p:spPr>
          <a:xfrm flipH="1">
            <a:off x="4392000" y="1872000"/>
            <a:ext cx="1080000" cy="1224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Line 22"/>
          <p:cNvSpPr/>
          <p:nvPr/>
        </p:nvSpPr>
        <p:spPr>
          <a:xfrm flipH="1">
            <a:off x="4392000" y="2232000"/>
            <a:ext cx="1080000" cy="1080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Line 23"/>
          <p:cNvSpPr/>
          <p:nvPr/>
        </p:nvSpPr>
        <p:spPr>
          <a:xfrm flipH="1">
            <a:off x="4392000" y="2592000"/>
            <a:ext cx="1080000" cy="936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Line 24"/>
          <p:cNvSpPr/>
          <p:nvPr/>
        </p:nvSpPr>
        <p:spPr>
          <a:xfrm flipH="1">
            <a:off x="4392000" y="2952000"/>
            <a:ext cx="1080000" cy="792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Line 25"/>
          <p:cNvSpPr/>
          <p:nvPr/>
        </p:nvSpPr>
        <p:spPr>
          <a:xfrm flipH="1">
            <a:off x="4392000" y="3312000"/>
            <a:ext cx="1080000" cy="576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5" name="Line 26"/>
          <p:cNvSpPr/>
          <p:nvPr/>
        </p:nvSpPr>
        <p:spPr>
          <a:xfrm flipH="1">
            <a:off x="4392000" y="3600000"/>
            <a:ext cx="1080000" cy="504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Line 27"/>
          <p:cNvSpPr/>
          <p:nvPr/>
        </p:nvSpPr>
        <p:spPr>
          <a:xfrm flipH="1">
            <a:off x="4392000" y="3888000"/>
            <a:ext cx="1080000" cy="432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Line 28"/>
          <p:cNvSpPr/>
          <p:nvPr/>
        </p:nvSpPr>
        <p:spPr>
          <a:xfrm flipH="1">
            <a:off x="4392000" y="4248000"/>
            <a:ext cx="1080000" cy="288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8" name="Line 29"/>
          <p:cNvSpPr/>
          <p:nvPr/>
        </p:nvSpPr>
        <p:spPr>
          <a:xfrm flipH="1">
            <a:off x="4392000" y="4680000"/>
            <a:ext cx="1080000" cy="72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Line 30"/>
          <p:cNvSpPr/>
          <p:nvPr/>
        </p:nvSpPr>
        <p:spPr>
          <a:xfrm flipH="1">
            <a:off x="4392000" y="4968000"/>
            <a:ext cx="1080000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Line 31"/>
          <p:cNvSpPr/>
          <p:nvPr/>
        </p:nvSpPr>
        <p:spPr>
          <a:xfrm flipH="1" flipV="1">
            <a:off x="4392000" y="5112000"/>
            <a:ext cx="1080000" cy="216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1" name="Line 32"/>
          <p:cNvSpPr/>
          <p:nvPr/>
        </p:nvSpPr>
        <p:spPr>
          <a:xfrm flipH="1" flipV="1">
            <a:off x="4392000" y="5328000"/>
            <a:ext cx="1080000" cy="360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Line 33"/>
          <p:cNvSpPr/>
          <p:nvPr/>
        </p:nvSpPr>
        <p:spPr>
          <a:xfrm flipH="1" flipV="1">
            <a:off x="4392000" y="5760000"/>
            <a:ext cx="1080000" cy="288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271080" y="172260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まとめ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594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95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2E8A1B2-CC3A-4311-B863-0AFECFEFAD62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45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まとめ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A314872-4FA8-4042-A2F2-1A89BE94E0C5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46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599" name="CustomShape 4"/>
          <p:cNvSpPr/>
          <p:nvPr/>
        </p:nvSpPr>
        <p:spPr>
          <a:xfrm>
            <a:off x="1269360" y="1944000"/>
            <a:ext cx="106106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重量感を与えたりすることでそれっぽいリアル感のある</a:t>
            </a:r>
            <a:r>
              <a:t/>
            </a:r>
            <a:br/>
            <a:r>
              <a:rPr lang="ja-JP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ロボットの挙動になる</a:t>
            </a:r>
            <a:endParaRPr lang="en-US" sz="36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US" sz="3600" b="0" strike="noStrike" spc="-1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ja-JP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モーションって大事なんだなぁ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663480" y="172260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7200" b="1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質疑応答</a:t>
            </a:r>
            <a:endParaRPr lang="en-US" sz="7200" b="0" strike="noStrike" spc="-1" dirty="0">
              <a:latin typeface="Arial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D11A594-EB02-449F-9264-75B0B2497555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47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802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663480" y="172260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6600" b="1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ご清聴ありがとうございました</a:t>
            </a:r>
            <a:endParaRPr lang="en-US" sz="6600" b="0" strike="noStrike" spc="-1" dirty="0">
              <a:latin typeface="Arial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D11A594-EB02-449F-9264-75B0B2497555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48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1484280" y="2151720"/>
            <a:ext cx="10303920" cy="170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0" strike="noStrike" spc="-1" dirty="0">
                <a:solidFill>
                  <a:srgbClr val="000000"/>
                </a:solidFill>
                <a:latin typeface="+mn-ea"/>
              </a:rPr>
              <a:t>①GT2</a:t>
            </a:r>
            <a:r>
              <a:rPr lang="ja-JP" sz="3600" b="0" strike="noStrike" spc="-1" dirty="0">
                <a:solidFill>
                  <a:srgbClr val="000000"/>
                </a:solidFill>
                <a:latin typeface="+mn-ea"/>
              </a:rPr>
              <a:t>の</a:t>
            </a:r>
            <a:r>
              <a:rPr lang="en-US" sz="3600" b="0" strike="noStrike" spc="-1" dirty="0">
                <a:solidFill>
                  <a:srgbClr val="000000"/>
                </a:solidFill>
                <a:latin typeface="+mn-ea"/>
              </a:rPr>
              <a:t>Slack</a:t>
            </a:r>
            <a:r>
              <a:rPr lang="ja-JP" sz="3600" b="0" strike="noStrike" spc="-1" dirty="0">
                <a:solidFill>
                  <a:srgbClr val="000000"/>
                </a:solidFill>
                <a:latin typeface="+mn-ea"/>
              </a:rPr>
              <a:t>に貼った</a:t>
            </a:r>
            <a:r>
              <a:rPr lang="en-US" sz="3600" b="0" strike="noStrike" spc="-1" dirty="0">
                <a:solidFill>
                  <a:srgbClr val="000000"/>
                </a:solidFill>
                <a:latin typeface="+mn-ea"/>
              </a:rPr>
              <a:t>URL</a:t>
            </a:r>
            <a:r>
              <a:rPr lang="ja-JP" sz="3600" b="0" strike="noStrike" spc="-1" dirty="0">
                <a:solidFill>
                  <a:srgbClr val="000000"/>
                </a:solidFill>
                <a:latin typeface="+mn-ea"/>
              </a:rPr>
              <a:t>から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+mn-ea"/>
              </a:rPr>
              <a:t>github</a:t>
            </a:r>
            <a:r>
              <a:rPr lang="ja-JP" sz="3600" b="0" strike="noStrike" spc="-1" dirty="0">
                <a:solidFill>
                  <a:srgbClr val="000000"/>
                </a:solidFill>
                <a:latin typeface="+mn-ea"/>
              </a:rPr>
              <a:t>に飛ぶ</a:t>
            </a:r>
            <a:endParaRPr lang="en-US" sz="3600" b="0" strike="noStrike" spc="-1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ja-JP" sz="3600" b="0" strike="noStrike" spc="-1" dirty="0">
                <a:solidFill>
                  <a:srgbClr val="000000"/>
                </a:solidFill>
                <a:latin typeface="+mn-ea"/>
              </a:rPr>
              <a:t>　</a:t>
            </a:r>
            <a:r>
              <a:rPr lang="en-US" sz="3600" b="0" strike="noStrike" spc="-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sz="3600" b="0" u="sng" strike="noStrike" spc="-1" dirty="0">
                <a:solidFill>
                  <a:srgbClr val="3085ED"/>
                </a:solidFill>
                <a:uFillTx/>
                <a:latin typeface="+mn-ea"/>
                <a:hlinkClick r:id="rId2"/>
              </a:rPr>
              <a:t>https://github.com/InagakiSota/RobotTest.git</a:t>
            </a:r>
            <a:r>
              <a:rPr lang="en-US" sz="3600" b="0" strike="noStrike" spc="-1" dirty="0">
                <a:solidFill>
                  <a:srgbClr val="000000"/>
                </a:solidFill>
                <a:latin typeface="+mn-ea"/>
              </a:rPr>
              <a:t>)</a:t>
            </a:r>
            <a:endParaRPr lang="en-US" sz="3600" b="0" strike="noStrike" spc="-1" dirty="0">
              <a:latin typeface="+mn-ea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D4FC35F-8E88-4EC6-AFFC-7744E81F13EB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384" name="図 7"/>
          <p:cNvPicPr/>
          <p:nvPr/>
        </p:nvPicPr>
        <p:blipFill>
          <a:blip r:embed="rId2"/>
          <a:stretch/>
        </p:blipFill>
        <p:spPr>
          <a:xfrm>
            <a:off x="1484280" y="799560"/>
            <a:ext cx="8655840" cy="486792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7734240" y="173520"/>
            <a:ext cx="81684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0000"/>
                </a:solidFill>
                <a:latin typeface="Corbel"/>
                <a:ea typeface="DejaVu Sans"/>
              </a:rPr>
              <a:t>②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 flipH="1">
            <a:off x="7370280" y="942840"/>
            <a:ext cx="769320" cy="91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 cap="rnd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5210280" y="5699880"/>
            <a:ext cx="69796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FF0000"/>
                </a:solidFill>
                <a:latin typeface="Corbel"/>
                <a:ea typeface="DejaVu Sans"/>
              </a:rPr>
              <a:t>③</a:t>
            </a:r>
            <a:r>
              <a:rPr lang="ja-JP" sz="3200" b="1" strike="noStrike" spc="-1">
                <a:solidFill>
                  <a:srgbClr val="000000"/>
                </a:solidFill>
                <a:latin typeface="Corbel"/>
                <a:ea typeface="DejaVu Sans"/>
              </a:rPr>
              <a:t>ここから</a:t>
            </a:r>
            <a:r>
              <a:rPr lang="en-US" sz="3200" b="1" strike="noStrike" spc="-1">
                <a:solidFill>
                  <a:srgbClr val="000000"/>
                </a:solidFill>
                <a:latin typeface="Corbel"/>
                <a:ea typeface="DejaVu Sans"/>
              </a:rPr>
              <a:t>zip</a:t>
            </a:r>
            <a:r>
              <a:rPr lang="ja-JP" sz="3200" b="1" strike="noStrike" spc="-1">
                <a:solidFill>
                  <a:srgbClr val="000000"/>
                </a:solidFill>
                <a:latin typeface="Corbel"/>
                <a:ea typeface="DejaVu Sans"/>
              </a:rPr>
              <a:t>をダウンロードする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 flipV="1">
            <a:off x="5572080" y="4655520"/>
            <a:ext cx="360" cy="111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 cap="rnd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90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2B9CBB8-6875-4B90-86C0-4CDA1E548766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1346400" y="714780"/>
            <a:ext cx="10705680" cy="22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④</a:t>
            </a:r>
            <a:r>
              <a:rPr lang="ja-JP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ダウンロードした</a:t>
            </a:r>
            <a:r>
              <a:rPr lang="en-US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zip</a:t>
            </a:r>
            <a:r>
              <a:rPr lang="ja-JP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ファイルを解凍する</a:t>
            </a:r>
            <a:endParaRPr lang="en-US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⑤</a:t>
            </a:r>
            <a:r>
              <a:rPr lang="ja-JP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解凍されたファイルを</a:t>
            </a:r>
            <a:r>
              <a:rPr lang="en-US" sz="3600" b="0" strike="noStrike" spc="-1" dirty="0" err="1">
                <a:solidFill>
                  <a:srgbClr val="000000"/>
                </a:solidFill>
                <a:latin typeface="Corbel"/>
                <a:ea typeface="DejaVu Sans"/>
              </a:rPr>
              <a:t>Untiy</a:t>
            </a:r>
            <a:r>
              <a:rPr lang="en-US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 Hub</a:t>
            </a:r>
            <a:r>
              <a:rPr lang="ja-JP" sz="3600" b="0" strike="noStrike" spc="-1" dirty="0">
                <a:solidFill>
                  <a:srgbClr val="000000"/>
                </a:solidFill>
                <a:latin typeface="Corbel"/>
                <a:ea typeface="DejaVu Sans"/>
              </a:rPr>
              <a:t>のリストに</a:t>
            </a:r>
            <a:r>
              <a:rPr lang="ja-JP" sz="3600" b="0" strike="noStrike" spc="-1" dirty="0" smtClean="0">
                <a:solidFill>
                  <a:srgbClr val="000000"/>
                </a:solidFill>
                <a:latin typeface="Corbel"/>
                <a:ea typeface="DejaVu Sans"/>
              </a:rPr>
              <a:t>追加する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93" name="図 3"/>
          <p:cNvPicPr/>
          <p:nvPr/>
        </p:nvPicPr>
        <p:blipFill>
          <a:blip r:embed="rId2"/>
          <a:stretch/>
        </p:blipFill>
        <p:spPr>
          <a:xfrm>
            <a:off x="3114000" y="2543040"/>
            <a:ext cx="6475320" cy="371340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8067600" y="3063240"/>
            <a:ext cx="864720" cy="407520"/>
          </a:xfrm>
          <a:prstGeom prst="ellipse">
            <a:avLst/>
          </a:prstGeom>
          <a:noFill/>
          <a:ln w="5724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4"/>
          <p:cNvSpPr/>
          <p:nvPr/>
        </p:nvSpPr>
        <p:spPr>
          <a:xfrm flipH="1" flipV="1">
            <a:off x="8932320" y="3359520"/>
            <a:ext cx="1312200" cy="490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 cap="rnd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97" name="CustomShape 6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7581EDE-1221-4A57-8B87-C5F3C7CC5B71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ja-JP" sz="4400" b="1" strike="noStrike" spc="-1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346400" y="1550520"/>
            <a:ext cx="10705680" cy="297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0" strike="noStrike" spc="-1" dirty="0">
                <a:solidFill>
                  <a:srgbClr val="000000"/>
                </a:solidFill>
                <a:latin typeface="+mn-ea"/>
              </a:rPr>
              <a:t>⑥Unity Hub</a:t>
            </a:r>
            <a:r>
              <a:rPr lang="ja-JP" sz="3600" b="0" strike="noStrike" spc="-1" dirty="0">
                <a:solidFill>
                  <a:srgbClr val="000000"/>
                </a:solidFill>
                <a:latin typeface="+mn-ea"/>
              </a:rPr>
              <a:t>からプロジェクトを起動する</a:t>
            </a:r>
            <a:endParaRPr lang="en-US" sz="3600" b="0" strike="noStrike" spc="-1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ja-JP" sz="3600" b="0" strike="noStrike" spc="-1" dirty="0">
                <a:solidFill>
                  <a:srgbClr val="000000"/>
                </a:solidFill>
                <a:latin typeface="+mn-ea"/>
              </a:rPr>
              <a:t>　</a:t>
            </a:r>
            <a:r>
              <a:rPr lang="en-US" sz="3600" b="0" strike="noStrike" spc="-1" dirty="0">
                <a:solidFill>
                  <a:srgbClr val="000000"/>
                </a:solidFill>
                <a:latin typeface="+mn-ea"/>
              </a:rPr>
              <a:t>(Unity</a:t>
            </a:r>
            <a:r>
              <a:rPr lang="ja-JP" sz="3600" b="0" strike="noStrike" spc="-1" dirty="0">
                <a:solidFill>
                  <a:srgbClr val="000000"/>
                </a:solidFill>
                <a:latin typeface="+mn-ea"/>
              </a:rPr>
              <a:t>のバージョンは</a:t>
            </a:r>
            <a:r>
              <a:rPr lang="en-US" sz="3600" b="0" strike="noStrike" spc="-1" dirty="0">
                <a:solidFill>
                  <a:srgbClr val="FF0000"/>
                </a:solidFill>
                <a:latin typeface="+mn-ea"/>
              </a:rPr>
              <a:t>2019.4.15f</a:t>
            </a:r>
            <a:r>
              <a:rPr lang="ja-JP" sz="3600" b="0" strike="noStrike" spc="-1" dirty="0">
                <a:solidFill>
                  <a:srgbClr val="000000"/>
                </a:solidFill>
                <a:latin typeface="+mn-ea"/>
              </a:rPr>
              <a:t>ですが、他のバージョンでも動く…はず</a:t>
            </a:r>
            <a:r>
              <a:rPr lang="en-US" sz="3600" b="0" strike="noStrike" spc="-1" dirty="0">
                <a:solidFill>
                  <a:srgbClr val="000000"/>
                </a:solidFill>
                <a:latin typeface="+mn-ea"/>
              </a:rPr>
              <a:t>)</a:t>
            </a:r>
            <a:endParaRPr lang="en-US" sz="3600" b="0" strike="noStrike" spc="-1" dirty="0">
              <a:latin typeface="+mn-ea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lang="en-US" sz="3600" b="0" strike="noStrike" spc="-1" dirty="0">
                <a:solidFill>
                  <a:srgbClr val="000000"/>
                </a:solidFill>
                <a:latin typeface="+mn-ea"/>
              </a:rPr>
              <a:t>⑦</a:t>
            </a:r>
            <a:r>
              <a:rPr lang="ja-JP" sz="3600" b="0" strike="noStrike" spc="-1" dirty="0">
                <a:solidFill>
                  <a:srgbClr val="000000"/>
                </a:solidFill>
                <a:latin typeface="+mn-ea"/>
              </a:rPr>
              <a:t>インポートが始まったらそのまま放置</a:t>
            </a:r>
            <a:endParaRPr lang="en-US" sz="3600" b="0" strike="noStrike" spc="-1" dirty="0">
              <a:latin typeface="+mn-ea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963F8D1-894B-44BE-8997-35C05381FFC8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626480" y="2579040"/>
            <a:ext cx="8420760" cy="14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ja-JP" sz="7200" b="1" strike="noStrike" spc="-1">
                <a:solidFill>
                  <a:srgbClr val="000000"/>
                </a:solidFill>
                <a:latin typeface="Corbel"/>
                <a:ea typeface="DejaVu Sans"/>
              </a:rPr>
              <a:t>ロボットゲームとは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lang="ja-JP" sz="1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D004768-58FE-4B23-BBD9-9281E01D2F9D}" type="slidenum">
              <a:rPr lang="en-US" sz="1400" b="1" strike="noStrike" spc="-1">
                <a:solidFill>
                  <a:srgbClr val="000000"/>
                </a:solidFill>
                <a:latin typeface="Corbel"/>
                <a:ea typeface="DejaVu Sans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2579</TotalTime>
  <Words>906</Words>
  <Application>Microsoft Office PowerPoint</Application>
  <PresentationFormat>ワイド画面</PresentationFormat>
  <Paragraphs>246</Paragraphs>
  <Slides>48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8</vt:i4>
      </vt:variant>
      <vt:variant>
        <vt:lpstr>スライド タイトル</vt:lpstr>
      </vt:variant>
      <vt:variant>
        <vt:i4>48</vt:i4>
      </vt:variant>
    </vt:vector>
  </HeadingPairs>
  <TitlesOfParts>
    <vt:vector size="64" baseType="lpstr">
      <vt:lpstr>DejaVu Sans</vt:lpstr>
      <vt:lpstr>HGP明朝E</vt:lpstr>
      <vt:lpstr>MS Gothic</vt:lpstr>
      <vt:lpstr>Arial</vt:lpstr>
      <vt:lpstr>Corbel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ゲームでリアル感のある ロボットの挙動</dc:title>
  <dc:subject/>
  <dc:creator>稲垣　颯太</dc:creator>
  <dc:description/>
  <cp:lastModifiedBy>稲垣　颯太</cp:lastModifiedBy>
  <cp:revision>235</cp:revision>
  <dcterms:created xsi:type="dcterms:W3CDTF">2021-04-16T08:21:03Z</dcterms:created>
  <dcterms:modified xsi:type="dcterms:W3CDTF">2021-05-20T00:47:45Z</dcterms:modified>
  <dc:language>ja-JP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 Inc.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ワイド画面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34</vt:i4>
  </property>
</Properties>
</file>